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1" r:id="rId3"/>
    <p:sldId id="262" r:id="rId4"/>
    <p:sldId id="268" r:id="rId6"/>
    <p:sldId id="274" r:id="rId7"/>
    <p:sldId id="294" r:id="rId8"/>
    <p:sldId id="256" r:id="rId9"/>
    <p:sldId id="257" r:id="rId10"/>
    <p:sldId id="261" r:id="rId11"/>
    <p:sldId id="269" r:id="rId12"/>
    <p:sldId id="291" r:id="rId13"/>
    <p:sldId id="259" r:id="rId14"/>
    <p:sldId id="282" r:id="rId15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6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7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tags" Target="../tags/tag3.xml"/><Relationship Id="rId3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25400" y="1917065"/>
            <a:ext cx="916940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英码</a:t>
            </a:r>
            <a:r>
              <a:rPr lang="en-US" altLang="zh-CN"/>
              <a:t>XM</a:t>
            </a:r>
            <a:r>
              <a:rPr lang="zh-CN" altLang="en-US"/>
              <a:t>系列数据采集</a:t>
            </a:r>
            <a:r>
              <a:rPr lang="en-US" altLang="zh-CN"/>
              <a:t>RTU/</a:t>
            </a:r>
            <a:r>
              <a:rPr lang="zh-CN" altLang="en-US"/>
              <a:t>摄像机</a:t>
            </a:r>
            <a:endParaRPr lang="zh-CN" altLang="en-US"/>
          </a:p>
          <a:p>
            <a:pPr algn="ctr"/>
            <a:r>
              <a:rPr lang="zh-CN" altLang="en-US"/>
              <a:t>对接上级平台配置</a:t>
            </a:r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r>
              <a:rPr lang="zh-CN" altLang="en-US"/>
              <a:t>操作说明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7360" y="6381115"/>
            <a:ext cx="20961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版本号：</a:t>
            </a:r>
            <a:r>
              <a:rPr lang="en-US" altLang="zh-CN"/>
              <a:t>20220711</a:t>
            </a:r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strike="noStrike" noProof="1"/>
              <a:t>更改摄像机视频叠加站名</a:t>
            </a:r>
            <a:endParaRPr lang="zh-CN" strike="noStrike" noProof="1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95605" y="908685"/>
            <a:ext cx="4364990" cy="42532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595" y="3140710"/>
            <a:ext cx="3667125" cy="34480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strike="noStrike" noProof="1"/>
              <a:t>数据图片</a:t>
            </a:r>
            <a:r>
              <a:rPr lang="en-US" altLang="zh-CN" strike="noStrike" noProof="1"/>
              <a:t> U</a:t>
            </a:r>
            <a:r>
              <a:rPr lang="zh-CN" altLang="en-US" strike="noStrike" noProof="1"/>
              <a:t>盘存储</a:t>
            </a:r>
            <a:endParaRPr lang="zh-CN" altLang="en-US" strike="noStrike" noProof="1"/>
          </a:p>
        </p:txBody>
      </p:sp>
      <p:sp>
        <p:nvSpPr>
          <p:cNvPr id="7170" name="文本框 4"/>
          <p:cNvSpPr txBox="1"/>
          <p:nvPr/>
        </p:nvSpPr>
        <p:spPr>
          <a:xfrm>
            <a:off x="466725" y="841375"/>
            <a:ext cx="4629150" cy="5064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开机前要先插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U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盘，数据和照片会存在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U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盘里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7171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1844675"/>
            <a:ext cx="4286250" cy="3463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文本框 6"/>
          <p:cNvSpPr txBox="1"/>
          <p:nvPr/>
        </p:nvSpPr>
        <p:spPr>
          <a:xfrm>
            <a:off x="539750" y="1411288"/>
            <a:ext cx="10969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图片目录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4" name="文本框 9"/>
          <p:cNvSpPr txBox="1"/>
          <p:nvPr/>
        </p:nvSpPr>
        <p:spPr>
          <a:xfrm>
            <a:off x="539750" y="5414963"/>
            <a:ext cx="10969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数据目录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5" name="文本框 4"/>
          <p:cNvSpPr txBox="1"/>
          <p:nvPr/>
        </p:nvSpPr>
        <p:spPr>
          <a:xfrm>
            <a:off x="5940425" y="908050"/>
            <a:ext cx="2892425" cy="1200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RTU</a:t>
            </a:r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开机后会自动上报一次数据和一张图片，然后按周期执行上报（适应定时开关机）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467360" y="764540"/>
            <a:ext cx="221297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200"/>
              <a:t>文档更新日志</a:t>
            </a:r>
            <a:endParaRPr lang="zh-CN" altLang="en-US" sz="1200"/>
          </a:p>
          <a:p>
            <a:r>
              <a:rPr lang="en-US" altLang="zh-CN" sz="1200"/>
              <a:t>20220711--</a:t>
            </a:r>
            <a:r>
              <a:rPr lang="zh-CN" altLang="en-US" sz="1200"/>
              <a:t>增加</a:t>
            </a:r>
            <a:r>
              <a:rPr lang="en-US" altLang="zh-CN" sz="1200"/>
              <a:t>VMS</a:t>
            </a:r>
            <a:r>
              <a:rPr lang="zh-CN" altLang="en-US" sz="1200"/>
              <a:t>下载地址</a:t>
            </a:r>
            <a:endParaRPr lang="zh-CN" altLang="en-US" sz="1200"/>
          </a:p>
          <a:p>
            <a:r>
              <a:rPr lang="en-US" altLang="zh-CN" sz="1200"/>
              <a:t>20221223--</a:t>
            </a:r>
            <a:r>
              <a:rPr lang="zh-CN" altLang="en-US" sz="1200"/>
              <a:t>增加</a:t>
            </a:r>
            <a:r>
              <a:rPr lang="en-US" altLang="zh-CN" sz="1200"/>
              <a:t>CMS</a:t>
            </a:r>
            <a:r>
              <a:rPr lang="zh-CN" altLang="en-US" sz="1200"/>
              <a:t>升级步骤</a:t>
            </a:r>
            <a:endParaRPr lang="zh-CN" alt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组网方案</a:t>
            </a:r>
            <a:r>
              <a:rPr lang="en-US" altLang="zh-CN" strike="noStrike" noProof="1"/>
              <a:t>1   </a:t>
            </a:r>
            <a:endParaRPr lang="en-US" altLang="zh-CN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3203575" y="2853055"/>
            <a:ext cx="2160905" cy="1107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数据采集网关</a:t>
            </a:r>
            <a:r>
              <a:rPr lang="en-US" altLang="zh-CN" strike="noStrike" noProof="1"/>
              <a:t>RTU</a:t>
            </a:r>
            <a:endParaRPr lang="zh-CN" altLang="en-US" strike="noStrike" noProof="1"/>
          </a:p>
          <a:p>
            <a:pPr algn="ctr" fontAlgn="base"/>
            <a:endParaRPr lang="en-US" altLang="zh-CN" strike="noStrike" noProof="1"/>
          </a:p>
        </p:txBody>
      </p:sp>
      <p:sp>
        <p:nvSpPr>
          <p:cNvPr id="7" name="矩形 6"/>
          <p:cNvSpPr/>
          <p:nvPr/>
        </p:nvSpPr>
        <p:spPr>
          <a:xfrm>
            <a:off x="3131503" y="4725035"/>
            <a:ext cx="1098550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数采仪</a:t>
            </a:r>
            <a:endParaRPr lang="zh-CN" altLang="en-US" strike="noStrike" noProof="1"/>
          </a:p>
        </p:txBody>
      </p:sp>
      <p:sp>
        <p:nvSpPr>
          <p:cNvPr id="8" name="矩形 7"/>
          <p:cNvSpPr/>
          <p:nvPr/>
        </p:nvSpPr>
        <p:spPr>
          <a:xfrm>
            <a:off x="1907858" y="1340168"/>
            <a:ext cx="2160588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政府平台</a:t>
            </a:r>
            <a:endParaRPr lang="zh-CN" altLang="en-US" strike="noStrike" noProof="1"/>
          </a:p>
        </p:txBody>
      </p:sp>
      <p:sp>
        <p:nvSpPr>
          <p:cNvPr id="9" name="矩形 8"/>
          <p:cNvSpPr/>
          <p:nvPr/>
        </p:nvSpPr>
        <p:spPr>
          <a:xfrm>
            <a:off x="4932045" y="1340168"/>
            <a:ext cx="2160588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strike="noStrike" noProof="1"/>
              <a:t>英码平台</a:t>
            </a:r>
            <a:endParaRPr lang="zh-CN" strike="noStrike" noProof="1"/>
          </a:p>
        </p:txBody>
      </p:sp>
      <p:sp>
        <p:nvSpPr>
          <p:cNvPr id="10" name="矩形 9"/>
          <p:cNvSpPr/>
          <p:nvPr/>
        </p:nvSpPr>
        <p:spPr>
          <a:xfrm>
            <a:off x="4284345" y="4724400"/>
            <a:ext cx="1098550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英码或海康摄像头</a:t>
            </a:r>
            <a:endParaRPr lang="zh-CN" altLang="en-US" strike="noStrike" noProof="1"/>
          </a:p>
        </p:txBody>
      </p:sp>
      <p:sp>
        <p:nvSpPr>
          <p:cNvPr id="11" name="矩形 10"/>
          <p:cNvSpPr/>
          <p:nvPr/>
        </p:nvSpPr>
        <p:spPr>
          <a:xfrm>
            <a:off x="6155690" y="3105150"/>
            <a:ext cx="1098550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en-US" altLang="zh-CN" strike="noStrike" noProof="1"/>
              <a:t>U</a:t>
            </a:r>
            <a:r>
              <a:rPr lang="zh-CN" altLang="en-US" strike="noStrike" noProof="1"/>
              <a:t>盘</a:t>
            </a:r>
            <a:endParaRPr lang="zh-CN" altLang="en-US" strike="noStrike" noProof="1"/>
          </a:p>
        </p:txBody>
      </p:sp>
      <p:sp>
        <p:nvSpPr>
          <p:cNvPr id="2062" name="文本框 17"/>
          <p:cNvSpPr txBox="1"/>
          <p:nvPr/>
        </p:nvSpPr>
        <p:spPr>
          <a:xfrm>
            <a:off x="2843530" y="4365308"/>
            <a:ext cx="64770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RS485</a:t>
            </a:r>
            <a:endParaRPr lang="en-US" altLang="zh-CN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3" name="文本框 18"/>
          <p:cNvSpPr txBox="1"/>
          <p:nvPr/>
        </p:nvSpPr>
        <p:spPr>
          <a:xfrm>
            <a:off x="5003800" y="4364990"/>
            <a:ext cx="479425" cy="2746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LAN</a:t>
            </a:r>
            <a:endParaRPr lang="en-US" altLang="zh-CN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4" name="文本框 4"/>
          <p:cNvSpPr txBox="1"/>
          <p:nvPr/>
        </p:nvSpPr>
        <p:spPr>
          <a:xfrm>
            <a:off x="3032443" y="6021070"/>
            <a:ext cx="250190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以上方案必须采集</a:t>
            </a: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2022</a:t>
            </a:r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年以后固件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" name="肘形连接符 1"/>
          <p:cNvCxnSpPr>
            <a:stCxn id="8" idx="2"/>
            <a:endCxn id="6" idx="0"/>
          </p:cNvCxnSpPr>
          <p:nvPr/>
        </p:nvCxnSpPr>
        <p:spPr>
          <a:xfrm rot="5400000" flipV="1">
            <a:off x="3181350" y="1750060"/>
            <a:ext cx="909320" cy="1296035"/>
          </a:xfrm>
          <a:prstGeom prst="bentConnector3">
            <a:avLst>
              <a:gd name="adj1" fmla="val 49965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肘形连接符 2"/>
          <p:cNvCxnSpPr>
            <a:stCxn id="9" idx="2"/>
            <a:endCxn id="6" idx="0"/>
          </p:cNvCxnSpPr>
          <p:nvPr/>
        </p:nvCxnSpPr>
        <p:spPr>
          <a:xfrm rot="5400000">
            <a:off x="4693920" y="1534160"/>
            <a:ext cx="909320" cy="1728470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肘形连接符 4"/>
          <p:cNvCxnSpPr>
            <a:stCxn id="7" idx="0"/>
          </p:cNvCxnSpPr>
          <p:nvPr/>
        </p:nvCxnSpPr>
        <p:spPr>
          <a:xfrm rot="16200000">
            <a:off x="3477895" y="4208145"/>
            <a:ext cx="720090" cy="314325"/>
          </a:xfrm>
          <a:prstGeom prst="bentConnector3">
            <a:avLst>
              <a:gd name="adj1" fmla="val 49956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肘形连接符 16"/>
          <p:cNvCxnSpPr>
            <a:stCxn id="10" idx="0"/>
          </p:cNvCxnSpPr>
          <p:nvPr/>
        </p:nvCxnSpPr>
        <p:spPr>
          <a:xfrm rot="16200000" flipV="1">
            <a:off x="4306570" y="4197350"/>
            <a:ext cx="719455" cy="334010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6" idx="3"/>
            <a:endCxn id="11" idx="1"/>
          </p:cNvCxnSpPr>
          <p:nvPr/>
        </p:nvCxnSpPr>
        <p:spPr>
          <a:xfrm>
            <a:off x="5364480" y="3406775"/>
            <a:ext cx="79121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2411730" y="3392805"/>
            <a:ext cx="79121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313815" y="3127375"/>
            <a:ext cx="1098550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strike="noStrike" noProof="1"/>
              <a:t>路由器</a:t>
            </a:r>
            <a:endParaRPr lang="zh-CN" strike="noStrike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组网方案</a:t>
            </a:r>
            <a:r>
              <a:rPr lang="en-US" altLang="zh-CN" strike="noStrike" noProof="1"/>
              <a:t>2   </a:t>
            </a:r>
            <a:endParaRPr lang="en-US" altLang="zh-CN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3157220" y="3963670"/>
            <a:ext cx="2160905" cy="6819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数据采集摄像机</a:t>
            </a:r>
            <a:endParaRPr lang="zh-CN" altLang="en-US" strike="noStrike" noProof="1"/>
          </a:p>
          <a:p>
            <a:pPr algn="ctr" fontAlgn="base"/>
            <a:endParaRPr lang="en-US" altLang="zh-CN" strike="noStrike" noProof="1"/>
          </a:p>
        </p:txBody>
      </p:sp>
      <p:sp>
        <p:nvSpPr>
          <p:cNvPr id="7" name="矩形 6"/>
          <p:cNvSpPr/>
          <p:nvPr/>
        </p:nvSpPr>
        <p:spPr>
          <a:xfrm>
            <a:off x="3157220" y="5175250"/>
            <a:ext cx="2200275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数采仪</a:t>
            </a:r>
            <a:endParaRPr lang="zh-CN" altLang="en-US" strike="noStrike" noProof="1"/>
          </a:p>
        </p:txBody>
      </p:sp>
      <p:sp>
        <p:nvSpPr>
          <p:cNvPr id="8" name="矩形 7"/>
          <p:cNvSpPr/>
          <p:nvPr/>
        </p:nvSpPr>
        <p:spPr>
          <a:xfrm>
            <a:off x="1907858" y="1165543"/>
            <a:ext cx="2160588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政府平台</a:t>
            </a:r>
            <a:endParaRPr lang="zh-CN" altLang="en-US" strike="noStrike" noProof="1"/>
          </a:p>
        </p:txBody>
      </p:sp>
      <p:sp>
        <p:nvSpPr>
          <p:cNvPr id="9" name="矩形 8"/>
          <p:cNvSpPr/>
          <p:nvPr/>
        </p:nvSpPr>
        <p:spPr>
          <a:xfrm>
            <a:off x="4932045" y="1165543"/>
            <a:ext cx="2160588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strike="noStrike" noProof="1"/>
              <a:t>英码平台</a:t>
            </a:r>
            <a:endParaRPr lang="zh-CN" strike="noStrike" noProof="1"/>
          </a:p>
        </p:txBody>
      </p:sp>
      <p:sp>
        <p:nvSpPr>
          <p:cNvPr id="11" name="矩形 10"/>
          <p:cNvSpPr/>
          <p:nvPr/>
        </p:nvSpPr>
        <p:spPr>
          <a:xfrm>
            <a:off x="6155690" y="4004945"/>
            <a:ext cx="1098550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en-US" altLang="zh-CN" strike="noStrike" noProof="1"/>
              <a:t>U</a:t>
            </a:r>
            <a:r>
              <a:rPr lang="zh-CN" altLang="en-US" strike="noStrike" noProof="1"/>
              <a:t>盘</a:t>
            </a:r>
            <a:endParaRPr lang="zh-CN" altLang="en-US" strike="noStrike" noProof="1"/>
          </a:p>
        </p:txBody>
      </p:sp>
      <p:sp>
        <p:nvSpPr>
          <p:cNvPr id="2062" name="文本框 17"/>
          <p:cNvSpPr txBox="1"/>
          <p:nvPr/>
        </p:nvSpPr>
        <p:spPr>
          <a:xfrm>
            <a:off x="3563620" y="4760913"/>
            <a:ext cx="64770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RS485</a:t>
            </a:r>
            <a:endParaRPr lang="en-US" altLang="zh-CN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3" name="文本框 18"/>
          <p:cNvSpPr txBox="1"/>
          <p:nvPr/>
        </p:nvSpPr>
        <p:spPr>
          <a:xfrm>
            <a:off x="3534410" y="3644900"/>
            <a:ext cx="4876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网线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4" name="文本框 4"/>
          <p:cNvSpPr txBox="1"/>
          <p:nvPr/>
        </p:nvSpPr>
        <p:spPr>
          <a:xfrm>
            <a:off x="3032443" y="6021070"/>
            <a:ext cx="250190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以上方案必须采集</a:t>
            </a: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2022</a:t>
            </a:r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年以后固件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13" name="肘形连接符 12"/>
          <p:cNvCxnSpPr>
            <a:stCxn id="7" idx="0"/>
            <a:endCxn id="6" idx="2"/>
          </p:cNvCxnSpPr>
          <p:nvPr/>
        </p:nvCxnSpPr>
        <p:spPr>
          <a:xfrm rot="16200000" flipV="1">
            <a:off x="3983038" y="4900613"/>
            <a:ext cx="529590" cy="19685"/>
          </a:xfrm>
          <a:prstGeom prst="bentConnector3">
            <a:avLst>
              <a:gd name="adj1" fmla="val 5006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6" idx="3"/>
            <a:endCxn id="11" idx="1"/>
          </p:cNvCxnSpPr>
          <p:nvPr/>
        </p:nvCxnSpPr>
        <p:spPr>
          <a:xfrm>
            <a:off x="5318125" y="4304665"/>
            <a:ext cx="837565" cy="190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15" idx="2"/>
            <a:endCxn id="6" idx="0"/>
          </p:cNvCxnSpPr>
          <p:nvPr/>
        </p:nvCxnSpPr>
        <p:spPr>
          <a:xfrm>
            <a:off x="4222115" y="3528060"/>
            <a:ext cx="15875" cy="43561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141345" y="2924810"/>
            <a:ext cx="2161540" cy="603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strike="noStrike" noProof="1"/>
              <a:t>路由器</a:t>
            </a:r>
            <a:endParaRPr lang="zh-CN" strike="noStrike" noProof="1"/>
          </a:p>
        </p:txBody>
      </p:sp>
      <p:sp>
        <p:nvSpPr>
          <p:cNvPr id="2" name="椭圆 1"/>
          <p:cNvSpPr/>
          <p:nvPr/>
        </p:nvSpPr>
        <p:spPr>
          <a:xfrm>
            <a:off x="3249930" y="2152015"/>
            <a:ext cx="1943735" cy="389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internet</a:t>
            </a:r>
            <a:endParaRPr lang="en-US" altLang="zh-CN"/>
          </a:p>
        </p:txBody>
      </p:sp>
      <p:cxnSp>
        <p:nvCxnSpPr>
          <p:cNvPr id="3" name="直接箭头连接符 2"/>
          <p:cNvCxnSpPr>
            <a:stCxn id="8" idx="2"/>
            <a:endCxn id="2" idx="1"/>
          </p:cNvCxnSpPr>
          <p:nvPr/>
        </p:nvCxnSpPr>
        <p:spPr>
          <a:xfrm>
            <a:off x="2988945" y="1769110"/>
            <a:ext cx="545465" cy="44005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2" idx="7"/>
            <a:endCxn id="9" idx="2"/>
          </p:cNvCxnSpPr>
          <p:nvPr/>
        </p:nvCxnSpPr>
        <p:spPr>
          <a:xfrm flipV="1">
            <a:off x="4909185" y="1769110"/>
            <a:ext cx="1103630" cy="44005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15" idx="0"/>
            <a:endCxn id="2" idx="4"/>
          </p:cNvCxnSpPr>
          <p:nvPr/>
        </p:nvCxnSpPr>
        <p:spPr>
          <a:xfrm flipV="1">
            <a:off x="4222115" y="2541905"/>
            <a:ext cx="0" cy="38290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strike="noStrike" noProof="1"/>
              <a:t>选择固件及工具软件下载</a:t>
            </a:r>
            <a:endParaRPr lang="zh-CN" strike="noStrike" noProof="1"/>
          </a:p>
        </p:txBody>
      </p:sp>
      <p:sp>
        <p:nvSpPr>
          <p:cNvPr id="5" name="文本框 4"/>
          <p:cNvSpPr txBox="1"/>
          <p:nvPr/>
        </p:nvSpPr>
        <p:spPr>
          <a:xfrm>
            <a:off x="539750" y="1052830"/>
            <a:ext cx="5694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下载地址http://www.emax.cc/?xzzx/104.html</a:t>
            </a:r>
            <a:r>
              <a:rPr lang="en-US" altLang="zh-CN"/>
              <a:t>  </a:t>
            </a:r>
            <a:r>
              <a:rPr lang="zh-CN" altLang="en-US"/>
              <a:t>若打不开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登录英码官网</a:t>
            </a:r>
            <a:r>
              <a:rPr lang="en-US" altLang="zh-CN">
                <a:sym typeface="+mn-ea"/>
              </a:rPr>
              <a:t>www.emax.cc-</a:t>
            </a:r>
            <a:r>
              <a:rPr lang="zh-CN" altLang="en-US">
                <a:sym typeface="+mn-ea"/>
              </a:rPr>
              <a:t>》下载中心</a:t>
            </a:r>
            <a:endParaRPr lang="zh-CN" altLang="en-US"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115" y="2708910"/>
            <a:ext cx="4961255" cy="16344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55" y="2853055"/>
            <a:ext cx="4667885" cy="357632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411730" y="3573145"/>
            <a:ext cx="647700" cy="266065"/>
          </a:xfrm>
          <a:prstGeom prst="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2938780" y="3789680"/>
            <a:ext cx="3721100" cy="50355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828675" y="4653280"/>
            <a:ext cx="3383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ym typeface="+mn-ea"/>
              </a:rPr>
              <a:t>如何选相应固件？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固件文件名与设备系统版本一致</a:t>
            </a:r>
            <a:endParaRPr lang="zh-CN" altLang="en-US"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05" y="1792605"/>
            <a:ext cx="5229225" cy="7524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709920" y="1835785"/>
            <a:ext cx="2519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CMS</a:t>
            </a:r>
            <a:r>
              <a:rPr lang="zh-CN" altLang="en-US"/>
              <a:t>局域网登录设备用</a:t>
            </a:r>
            <a:endParaRPr lang="zh-CN" altLang="en-US"/>
          </a:p>
          <a:p>
            <a:r>
              <a:rPr lang="en-US" altLang="zh-CN"/>
              <a:t>VMS</a:t>
            </a:r>
            <a:r>
              <a:rPr lang="zh-CN" altLang="en-US"/>
              <a:t>远程登录设备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固件升级方法</a:t>
            </a:r>
            <a:endParaRPr lang="zh-CN" altLang="en-US" strike="noStrike" noProof="1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23215" y="1052830"/>
            <a:ext cx="5024755" cy="27482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23850" y="4293235"/>
            <a:ext cx="5078095" cy="210693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579745" y="1196340"/>
            <a:ext cx="3106420" cy="39649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设备配置</a:t>
            </a:r>
            <a:r>
              <a:rPr lang="en-US" altLang="zh-CN"/>
              <a:t>-</a:t>
            </a:r>
            <a:r>
              <a:rPr lang="zh-CN" altLang="en-US"/>
              <a:t>》管理工具</a:t>
            </a:r>
            <a:r>
              <a:rPr lang="en-US" altLang="zh-CN"/>
              <a:t>-</a:t>
            </a:r>
            <a:r>
              <a:rPr lang="zh-CN" altLang="en-US"/>
              <a:t>》系统升级，点浏览按钮选择正确的固件，点升级，直到提示升级成功。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配置上报政府平台</a:t>
            </a:r>
            <a:r>
              <a:rPr lang="en-US" altLang="zh-CN" strike="noStrike" noProof="1"/>
              <a:t>--</a:t>
            </a:r>
            <a:r>
              <a:rPr lang="zh-CN" altLang="en-US" strike="noStrike" noProof="1"/>
              <a:t>数据配置</a:t>
            </a:r>
            <a:endParaRPr lang="zh-CN" altLang="en-US" strike="noStrike" noProof="1"/>
          </a:p>
        </p:txBody>
      </p:sp>
      <p:sp>
        <p:nvSpPr>
          <p:cNvPr id="3075" name="文本框 3"/>
          <p:cNvSpPr txBox="1"/>
          <p:nvPr/>
        </p:nvSpPr>
        <p:spPr>
          <a:xfrm>
            <a:off x="467043" y="836930"/>
            <a:ext cx="362839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下载</a:t>
            </a: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CMS</a:t>
            </a:r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登录设备，设备配置</a:t>
            </a: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》网络服务</a:t>
            </a: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》</a:t>
            </a:r>
            <a:r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t>ARSP</a:t>
            </a:r>
            <a:endParaRPr lang="en-US" altLang="zh-CN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 flipH="1" flipV="1">
            <a:off x="4067810" y="4076700"/>
            <a:ext cx="1079500" cy="57975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4355465" y="3789045"/>
            <a:ext cx="740410" cy="11938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>
            <a:off x="4355465" y="3573145"/>
            <a:ext cx="714375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4283710" y="3255645"/>
            <a:ext cx="777875" cy="2921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3635375" y="2834005"/>
            <a:ext cx="1451610" cy="9080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219700" y="4509135"/>
            <a:ext cx="2087245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>
                <a:highlight>
                  <a:srgbClr val="FFFF00"/>
                </a:highlight>
              </a:rPr>
              <a:t>1 福建水资源 </a:t>
            </a:r>
            <a:endParaRPr lang="zh-CN" altLang="en-US" sz="1200">
              <a:highlight>
                <a:srgbClr val="FFFF00"/>
              </a:highlight>
            </a:endParaRPr>
          </a:p>
          <a:p>
            <a:pPr algn="l"/>
            <a:r>
              <a:rPr lang="zh-CN" altLang="en-US" sz="1200">
                <a:highlight>
                  <a:srgbClr val="FFFF00"/>
                </a:highlight>
              </a:rPr>
              <a:t>2 湖北206（包含图片）</a:t>
            </a:r>
            <a:endParaRPr lang="zh-CN" altLang="en-US" sz="1200">
              <a:highlight>
                <a:srgbClr val="FFFF00"/>
              </a:highlight>
            </a:endParaRPr>
          </a:p>
          <a:p>
            <a:pPr algn="l"/>
            <a:r>
              <a:rPr lang="zh-CN" altLang="en-US" sz="1200">
                <a:highlight>
                  <a:srgbClr val="FFFF00"/>
                </a:highlight>
              </a:rPr>
              <a:t>3 贵州206</a:t>
            </a:r>
            <a:endParaRPr lang="zh-CN" altLang="en-US" sz="1200">
              <a:highlight>
                <a:srgbClr val="FFFF00"/>
              </a:highlight>
            </a:endParaRPr>
          </a:p>
          <a:p>
            <a:pPr algn="l"/>
            <a:r>
              <a:rPr lang="zh-CN" altLang="en-US" sz="1200">
                <a:highlight>
                  <a:srgbClr val="FFFF00"/>
                </a:highlight>
              </a:rPr>
              <a:t>4 福建环保</a:t>
            </a:r>
            <a:endParaRPr lang="zh-CN" altLang="en-US" sz="1200">
              <a:highlight>
                <a:srgbClr val="FFFF00"/>
              </a:highlight>
            </a:endParaRPr>
          </a:p>
          <a:p>
            <a:pPr algn="l"/>
            <a:r>
              <a:rPr lang="zh-CN" altLang="en-US" sz="1200">
                <a:highlight>
                  <a:srgbClr val="FFFF00"/>
                </a:highlight>
              </a:rPr>
              <a:t>5 湖南206</a:t>
            </a:r>
            <a:endParaRPr lang="zh-CN" altLang="en-US" sz="1200">
              <a:highlight>
                <a:srgbClr val="FFFF00"/>
              </a:highlight>
            </a:endParaRPr>
          </a:p>
          <a:p>
            <a:pPr algn="l"/>
            <a:r>
              <a:rPr lang="zh-CN" altLang="en-US" sz="1200">
                <a:highlight>
                  <a:srgbClr val="FFFF00"/>
                </a:highlight>
              </a:rPr>
              <a:t>6 江西206</a:t>
            </a:r>
            <a:endParaRPr lang="zh-CN" altLang="en-US" sz="1200">
              <a:highlight>
                <a:srgbClr val="FFFF00"/>
              </a:highlight>
            </a:endParaRPr>
          </a:p>
          <a:p>
            <a:pPr algn="l"/>
            <a:r>
              <a:rPr lang="zh-CN" altLang="en-US" sz="1200">
                <a:highlight>
                  <a:srgbClr val="FFFF00"/>
                </a:highlight>
              </a:rPr>
              <a:t>7 安徽池州206（包含图片）</a:t>
            </a:r>
            <a:endParaRPr lang="zh-CN" altLang="en-US" sz="1200">
              <a:highlight>
                <a:srgbClr val="FFFF00"/>
              </a:highlight>
            </a:endParaRPr>
          </a:p>
          <a:p>
            <a:pPr algn="l"/>
            <a:r>
              <a:rPr lang="zh-CN" altLang="en-US" sz="1200">
                <a:highlight>
                  <a:srgbClr val="FFFF00"/>
                </a:highlight>
              </a:rPr>
              <a:t> </a:t>
            </a:r>
            <a:r>
              <a:rPr lang="en-US" altLang="zh-CN" sz="1200">
                <a:highlight>
                  <a:srgbClr val="FFFF00"/>
                </a:highlight>
              </a:rPr>
              <a:t>8</a:t>
            </a:r>
            <a:r>
              <a:rPr lang="zh-CN" altLang="en-US" sz="1200">
                <a:highlight>
                  <a:srgbClr val="FFFF00"/>
                </a:highlight>
              </a:rPr>
              <a:t>云南文山206</a:t>
            </a:r>
            <a:endParaRPr lang="zh-CN" altLang="en-US" sz="1200">
              <a:highlight>
                <a:srgbClr val="FFFF00"/>
              </a:highlight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460" y="1124585"/>
            <a:ext cx="6975475" cy="494284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060065" y="4581525"/>
            <a:ext cx="5460365" cy="156845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r>
              <a:rPr lang="zh-CN" altLang="en-US" sz="1200"/>
              <a:t>湖南</a:t>
            </a:r>
            <a:r>
              <a:rPr lang="en-US" altLang="zh-CN" sz="1200"/>
              <a:t> </a:t>
            </a:r>
            <a:r>
              <a:rPr lang="zh-CN" altLang="en-US" sz="1200"/>
              <a:t>61.187.56.152端口</a:t>
            </a:r>
            <a:r>
              <a:rPr lang="en-US" altLang="zh-CN" sz="1200"/>
              <a:t>8386	</a:t>
            </a:r>
            <a:r>
              <a:rPr lang="zh-CN" altLang="en-US" sz="1200">
                <a:sym typeface="+mn-ea"/>
              </a:rPr>
              <a:t>协议号</a:t>
            </a:r>
            <a:r>
              <a:rPr lang="en-US" altLang="zh-CN" sz="1200">
                <a:sym typeface="+mn-ea"/>
              </a:rPr>
              <a:t>5  </a:t>
            </a:r>
            <a:r>
              <a:rPr lang="zh-CN" altLang="en-US" sz="1200">
                <a:sym typeface="+mn-ea"/>
              </a:rPr>
              <a:t>上报周期</a:t>
            </a:r>
            <a:r>
              <a:rPr lang="en-US" altLang="zh-CN" sz="1200">
                <a:sym typeface="+mn-ea"/>
              </a:rPr>
              <a:t>15</a:t>
            </a:r>
            <a:r>
              <a:rPr lang="zh-CN" altLang="en-US" sz="1200">
                <a:sym typeface="+mn-ea"/>
              </a:rPr>
              <a:t>分钟</a:t>
            </a:r>
            <a:endParaRPr lang="en-US" altLang="zh-CN" sz="1200"/>
          </a:p>
          <a:p>
            <a:r>
              <a:rPr lang="zh-CN" altLang="en-US" sz="1200"/>
              <a:t>池州36.32.191.53</a:t>
            </a:r>
            <a:r>
              <a:rPr lang="zh-CN" altLang="en-US" sz="1200">
                <a:sym typeface="+mn-ea"/>
              </a:rPr>
              <a:t>端口</a:t>
            </a:r>
            <a:r>
              <a:rPr lang="en-US" altLang="zh-CN" sz="1200"/>
              <a:t>9091	</a:t>
            </a:r>
            <a:r>
              <a:rPr lang="zh-CN" altLang="en-US" sz="1200">
                <a:sym typeface="+mn-ea"/>
              </a:rPr>
              <a:t>协议号</a:t>
            </a:r>
            <a:r>
              <a:rPr lang="en-US" altLang="zh-CN" sz="1200">
                <a:sym typeface="+mn-ea"/>
              </a:rPr>
              <a:t>7  </a:t>
            </a:r>
            <a:r>
              <a:rPr lang="zh-CN" altLang="en-US" sz="1200">
                <a:sym typeface="+mn-ea"/>
              </a:rPr>
              <a:t>上报周期</a:t>
            </a:r>
            <a:r>
              <a:rPr lang="en-US" altLang="zh-CN" sz="1200">
                <a:sym typeface="+mn-ea"/>
              </a:rPr>
              <a:t>5</a:t>
            </a:r>
            <a:r>
              <a:rPr lang="zh-CN" altLang="en-US" sz="1200">
                <a:sym typeface="+mn-ea"/>
              </a:rPr>
              <a:t>分钟</a:t>
            </a:r>
            <a:r>
              <a:rPr lang="en-US" altLang="zh-CN" sz="1200">
                <a:sym typeface="+mn-ea"/>
              </a:rPr>
              <a:t>  </a:t>
            </a:r>
            <a:r>
              <a:rPr lang="zh-CN" altLang="en-US" sz="1200">
                <a:sym typeface="+mn-ea"/>
              </a:rPr>
              <a:t>带图片</a:t>
            </a:r>
            <a:endParaRPr lang="en-US" altLang="zh-CN" sz="1200"/>
          </a:p>
          <a:p>
            <a:r>
              <a:rPr lang="zh-CN" altLang="en-US" sz="1200"/>
              <a:t>贵州58.42.237.173</a:t>
            </a:r>
            <a:r>
              <a:rPr lang="zh-CN" altLang="en-US" sz="1200">
                <a:sym typeface="+mn-ea"/>
              </a:rPr>
              <a:t>端口</a:t>
            </a:r>
            <a:r>
              <a:rPr lang="en-US" altLang="zh-CN" sz="1200"/>
              <a:t>7064	</a:t>
            </a:r>
            <a:r>
              <a:rPr lang="zh-CN" altLang="en-US" sz="1200">
                <a:sym typeface="+mn-ea"/>
              </a:rPr>
              <a:t>协议号</a:t>
            </a:r>
            <a:r>
              <a:rPr lang="en-US" altLang="zh-CN" sz="1200">
                <a:sym typeface="+mn-ea"/>
              </a:rPr>
              <a:t>3  </a:t>
            </a:r>
            <a:r>
              <a:rPr lang="zh-CN" altLang="en-US" sz="1200">
                <a:sym typeface="+mn-ea"/>
              </a:rPr>
              <a:t>上报周期</a:t>
            </a:r>
            <a:r>
              <a:rPr lang="en-US" altLang="zh-CN" sz="1200">
                <a:sym typeface="+mn-ea"/>
              </a:rPr>
              <a:t>15</a:t>
            </a:r>
            <a:r>
              <a:rPr lang="zh-CN" altLang="en-US" sz="1200">
                <a:sym typeface="+mn-ea"/>
              </a:rPr>
              <a:t>分钟</a:t>
            </a:r>
            <a:endParaRPr lang="en-US" altLang="zh-CN" sz="1200"/>
          </a:p>
          <a:p>
            <a:r>
              <a:rPr lang="zh-CN" altLang="en-US" sz="1200"/>
              <a:t>福建环保220.160.52.213</a:t>
            </a:r>
            <a:r>
              <a:rPr lang="zh-CN" altLang="en-US" sz="1200">
                <a:sym typeface="+mn-ea"/>
              </a:rPr>
              <a:t>端口</a:t>
            </a:r>
            <a:r>
              <a:rPr lang="en-US" altLang="zh-CN" sz="1200"/>
              <a:t>20092	</a:t>
            </a:r>
            <a:r>
              <a:rPr lang="zh-CN" altLang="en-US" sz="1200">
                <a:sym typeface="+mn-ea"/>
              </a:rPr>
              <a:t>协议号</a:t>
            </a:r>
            <a:r>
              <a:rPr lang="en-US" altLang="zh-CN" sz="1200">
                <a:sym typeface="+mn-ea"/>
              </a:rPr>
              <a:t>4  </a:t>
            </a:r>
            <a:r>
              <a:rPr lang="zh-CN" altLang="en-US" sz="1200">
                <a:sym typeface="+mn-ea"/>
              </a:rPr>
              <a:t>上报周期</a:t>
            </a:r>
            <a:r>
              <a:rPr lang="en-US" altLang="zh-CN" sz="1200">
                <a:sym typeface="+mn-ea"/>
              </a:rPr>
              <a:t>5</a:t>
            </a:r>
            <a:r>
              <a:rPr lang="zh-CN" altLang="en-US" sz="1200">
                <a:sym typeface="+mn-ea"/>
              </a:rPr>
              <a:t>分钟</a:t>
            </a:r>
            <a:endParaRPr lang="en-US" altLang="zh-CN" sz="1200"/>
          </a:p>
          <a:p>
            <a:r>
              <a:rPr lang="zh-CN" altLang="en-US" sz="1200"/>
              <a:t>福建水资源58.22.3.133</a:t>
            </a:r>
            <a:r>
              <a:rPr lang="zh-CN" altLang="en-US" sz="1200">
                <a:sym typeface="+mn-ea"/>
              </a:rPr>
              <a:t>端口</a:t>
            </a:r>
            <a:r>
              <a:rPr lang="en-US" altLang="zh-CN" sz="1200"/>
              <a:t>8078   </a:t>
            </a:r>
            <a:r>
              <a:rPr lang="en-US" altLang="zh-CN" sz="1200">
                <a:sym typeface="+mn-ea"/>
              </a:rPr>
              <a:t>  	</a:t>
            </a:r>
            <a:r>
              <a:rPr lang="zh-CN" altLang="en-US" sz="1200">
                <a:sym typeface="+mn-ea"/>
              </a:rPr>
              <a:t>协议号</a:t>
            </a:r>
            <a:r>
              <a:rPr lang="en-US" altLang="zh-CN" sz="1200">
                <a:sym typeface="+mn-ea"/>
              </a:rPr>
              <a:t>1  </a:t>
            </a:r>
            <a:r>
              <a:rPr lang="zh-CN" altLang="en-US" sz="1200">
                <a:sym typeface="+mn-ea"/>
              </a:rPr>
              <a:t>上报周期</a:t>
            </a:r>
            <a:r>
              <a:rPr lang="en-US" altLang="zh-CN" sz="1200">
                <a:sym typeface="+mn-ea"/>
              </a:rPr>
              <a:t>60</a:t>
            </a:r>
            <a:r>
              <a:rPr lang="zh-CN" altLang="en-US" sz="1200">
                <a:sym typeface="+mn-ea"/>
              </a:rPr>
              <a:t>分钟</a:t>
            </a:r>
            <a:endParaRPr lang="en-US" altLang="zh-CN" sz="1200"/>
          </a:p>
          <a:p>
            <a:r>
              <a:rPr lang="zh-CN" altLang="en-US" sz="1200"/>
              <a:t>湖北183.95.190.143</a:t>
            </a:r>
            <a:r>
              <a:rPr lang="zh-CN" altLang="en-US" sz="1200">
                <a:sym typeface="+mn-ea"/>
              </a:rPr>
              <a:t>端口</a:t>
            </a:r>
            <a:r>
              <a:rPr lang="en-US" altLang="zh-CN" sz="1200"/>
              <a:t>8094   </a:t>
            </a:r>
            <a:r>
              <a:rPr lang="en-US" altLang="zh-CN" sz="1200">
                <a:sym typeface="+mn-ea"/>
              </a:rPr>
              <a:t>  	</a:t>
            </a:r>
            <a:r>
              <a:rPr lang="zh-CN" altLang="en-US" sz="1200">
                <a:sym typeface="+mn-ea"/>
              </a:rPr>
              <a:t>协议号</a:t>
            </a:r>
            <a:r>
              <a:rPr lang="en-US" altLang="zh-CN" sz="1200">
                <a:sym typeface="+mn-ea"/>
              </a:rPr>
              <a:t>2  </a:t>
            </a:r>
            <a:r>
              <a:rPr lang="zh-CN" altLang="en-US" sz="1200">
                <a:sym typeface="+mn-ea"/>
              </a:rPr>
              <a:t>上报周期</a:t>
            </a:r>
            <a:r>
              <a:rPr lang="en-US" altLang="zh-CN" sz="1200">
                <a:sym typeface="+mn-ea"/>
              </a:rPr>
              <a:t>60</a:t>
            </a:r>
            <a:r>
              <a:rPr lang="zh-CN" altLang="en-US" sz="1200">
                <a:sym typeface="+mn-ea"/>
              </a:rPr>
              <a:t>分钟</a:t>
            </a:r>
            <a:r>
              <a:rPr lang="en-US" altLang="zh-CN" sz="1200">
                <a:sym typeface="+mn-ea"/>
              </a:rPr>
              <a:t>	</a:t>
            </a:r>
            <a:r>
              <a:rPr lang="zh-CN" altLang="en-US" sz="1200">
                <a:sym typeface="+mn-ea"/>
              </a:rPr>
              <a:t>带图片</a:t>
            </a:r>
            <a:endParaRPr lang="en-US" altLang="zh-CN" sz="1200"/>
          </a:p>
          <a:p>
            <a:r>
              <a:rPr lang="zh-CN" altLang="en-US" sz="1200"/>
              <a:t>安徽114.96.71.140</a:t>
            </a:r>
            <a:r>
              <a:rPr lang="zh-CN" altLang="en-US" sz="1200">
                <a:sym typeface="+mn-ea"/>
              </a:rPr>
              <a:t>端口</a:t>
            </a:r>
            <a:r>
              <a:rPr lang="en-US" altLang="zh-CN" sz="1200"/>
              <a:t>9006 </a:t>
            </a:r>
            <a:r>
              <a:rPr lang="en-US" altLang="zh-CN" sz="1200">
                <a:sym typeface="+mn-ea"/>
              </a:rPr>
              <a:t>    	</a:t>
            </a:r>
            <a:r>
              <a:rPr lang="zh-CN" altLang="en-US" sz="1200">
                <a:sym typeface="+mn-ea"/>
              </a:rPr>
              <a:t>协议号</a:t>
            </a:r>
            <a:r>
              <a:rPr lang="en-US" altLang="zh-CN" sz="1200">
                <a:sym typeface="+mn-ea"/>
              </a:rPr>
              <a:t>4  </a:t>
            </a:r>
            <a:r>
              <a:rPr lang="zh-CN" altLang="en-US" sz="1200">
                <a:sym typeface="+mn-ea"/>
              </a:rPr>
              <a:t>上报周期</a:t>
            </a:r>
            <a:r>
              <a:rPr lang="en-US" altLang="zh-CN" sz="1200">
                <a:sym typeface="+mn-ea"/>
              </a:rPr>
              <a:t>5</a:t>
            </a:r>
            <a:r>
              <a:rPr lang="zh-CN" altLang="en-US" sz="1200">
                <a:sym typeface="+mn-ea"/>
              </a:rPr>
              <a:t>分钟</a:t>
            </a:r>
            <a:endParaRPr lang="en-US" altLang="zh-CN" sz="1200">
              <a:sym typeface="+mn-ea"/>
            </a:endParaRPr>
          </a:p>
          <a:p>
            <a:r>
              <a:rPr lang="zh-CN" altLang="en-US" sz="1200"/>
              <a:t>江西：59.63.182.34</a:t>
            </a:r>
            <a:r>
              <a:rPr lang="en-US" altLang="zh-CN" sz="1200"/>
              <a:t> </a:t>
            </a:r>
            <a:r>
              <a:rPr lang="zh-CN" altLang="en-US" sz="1200"/>
              <a:t>端口6760</a:t>
            </a:r>
            <a:r>
              <a:rPr lang="en-US" altLang="zh-CN" sz="1200"/>
              <a:t>  	</a:t>
            </a:r>
            <a:r>
              <a:rPr lang="zh-CN" altLang="en-US" sz="1200"/>
              <a:t>协议号</a:t>
            </a:r>
            <a:r>
              <a:rPr lang="en-US" altLang="zh-CN" sz="1200"/>
              <a:t>6  </a:t>
            </a:r>
            <a:r>
              <a:rPr lang="zh-CN" altLang="en-US" sz="1200"/>
              <a:t>上报周期</a:t>
            </a:r>
            <a:r>
              <a:rPr lang="en-US" altLang="zh-CN" sz="1200"/>
              <a:t>5</a:t>
            </a:r>
            <a:r>
              <a:rPr lang="zh-CN" altLang="en-US" sz="1200"/>
              <a:t>分钟</a:t>
            </a:r>
            <a:endParaRPr lang="zh-CN" altLang="en-US" sz="1200"/>
          </a:p>
        </p:txBody>
      </p:sp>
      <p:sp>
        <p:nvSpPr>
          <p:cNvPr id="8" name="文本框 7"/>
          <p:cNvSpPr txBox="1"/>
          <p:nvPr/>
        </p:nvSpPr>
        <p:spPr>
          <a:xfrm>
            <a:off x="5507990" y="2741930"/>
            <a:ext cx="32308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200">
                <a:highlight>
                  <a:srgbClr val="FFFF00"/>
                </a:highlight>
              </a:rPr>
              <a:t>打勾启用可以编辑下面参数，编辑后取消打勾</a:t>
            </a:r>
            <a:endParaRPr lang="zh-CN" altLang="en-US" sz="1200">
              <a:highlight>
                <a:srgbClr val="FFFF00"/>
              </a:highlight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91480" y="2994660"/>
            <a:ext cx="93662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200">
                <a:highlight>
                  <a:srgbClr val="FFFF00"/>
                </a:highlight>
              </a:rPr>
              <a:t>政府平台</a:t>
            </a:r>
            <a:r>
              <a:rPr lang="en-US" altLang="zh-CN" sz="1200">
                <a:highlight>
                  <a:srgbClr val="FFFF00"/>
                </a:highlight>
              </a:rPr>
              <a:t>IP</a:t>
            </a:r>
            <a:endParaRPr lang="en-US" altLang="zh-CN" sz="1200">
              <a:highlight>
                <a:srgbClr val="FFFF00"/>
              </a:highligh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07990" y="3284855"/>
            <a:ext cx="1097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200">
                <a:highlight>
                  <a:srgbClr val="FFFF00"/>
                </a:highlight>
              </a:rPr>
              <a:t>政府平台端口</a:t>
            </a:r>
            <a:endParaRPr lang="en-US" altLang="zh-CN" sz="1200">
              <a:highlight>
                <a:srgbClr val="FFFF00"/>
              </a:highlight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91480" y="3510280"/>
            <a:ext cx="14020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200">
                <a:highlight>
                  <a:srgbClr val="FFFF00"/>
                </a:highlight>
              </a:rPr>
              <a:t>上报政府平台周期</a:t>
            </a:r>
            <a:endParaRPr lang="en-US" altLang="zh-CN" sz="1200">
              <a:highlight>
                <a:srgbClr val="FFFF00"/>
              </a:highlight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502275" y="3717290"/>
            <a:ext cx="13341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200">
                <a:highlight>
                  <a:srgbClr val="FFFF00"/>
                </a:highlight>
              </a:rPr>
              <a:t>电站</a:t>
            </a:r>
            <a:r>
              <a:rPr lang="en-US" altLang="zh-CN" sz="1200">
                <a:highlight>
                  <a:srgbClr val="FFFF00"/>
                </a:highlight>
              </a:rPr>
              <a:t>MN</a:t>
            </a:r>
            <a:r>
              <a:rPr lang="zh-CN" altLang="en-US" sz="1200">
                <a:highlight>
                  <a:srgbClr val="FFFF00"/>
                </a:highlight>
              </a:rPr>
              <a:t>码或站码</a:t>
            </a:r>
            <a:endParaRPr lang="zh-CN" altLang="en-US" sz="1200">
              <a:highlight>
                <a:srgbClr val="FFFF00"/>
              </a:highlight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13070" y="3933190"/>
            <a:ext cx="9448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1200">
                <a:highlight>
                  <a:srgbClr val="FFFF00"/>
                </a:highlight>
              </a:rPr>
              <a:t>上报协议号</a:t>
            </a:r>
            <a:endParaRPr lang="zh-CN" sz="12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网关</a:t>
            </a:r>
            <a:r>
              <a:rPr lang="en-US" altLang="zh-CN" strike="noStrike" noProof="1"/>
              <a:t>RTU</a:t>
            </a:r>
            <a:r>
              <a:rPr lang="zh-CN" altLang="en-US" strike="noStrike" noProof="1"/>
              <a:t>添加摄像机</a:t>
            </a:r>
            <a:r>
              <a:rPr lang="en-US" altLang="zh-CN" strike="noStrike" noProof="1"/>
              <a:t>  </a:t>
            </a:r>
            <a:r>
              <a:rPr lang="zh-CN" altLang="en-US" strike="noStrike" noProof="1"/>
              <a:t>实现字符叠加</a:t>
            </a:r>
            <a:endParaRPr lang="zh-CN" altLang="en-US" strike="noStrike" noProof="1"/>
          </a:p>
        </p:txBody>
      </p:sp>
      <p:pic>
        <p:nvPicPr>
          <p:cNvPr id="4098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11188" y="1830388"/>
            <a:ext cx="5180012" cy="4141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文本框 5"/>
          <p:cNvSpPr txBox="1"/>
          <p:nvPr/>
        </p:nvSpPr>
        <p:spPr>
          <a:xfrm>
            <a:off x="611188" y="908050"/>
            <a:ext cx="6646862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选设备配置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》管理工具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》数字通道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添加海康摄像机，协议选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ONVIF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，用户名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admin 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密码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emax12345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海康摄像机设置请参考其他文档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23890" y="1973580"/>
            <a:ext cx="3314065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摄像机一定要添加到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RTU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进来，不然无法视频</a:t>
            </a:r>
            <a:r>
              <a:rPr 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叠加数据。</a:t>
            </a: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海康摄像机</a:t>
            </a:r>
            <a:endParaRPr 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协议：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ONVIF</a:t>
            </a: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IP: 192.168.1.64  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端口：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80 </a:t>
            </a: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用户名：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admin  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密码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emax12345</a:t>
            </a: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英码摄像机</a:t>
            </a:r>
            <a:endParaRPr lang="zh-CN" altLang="en-US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协议：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NETIP</a:t>
            </a: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IP:192.168.1.13 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端口：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34567</a:t>
            </a: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用户名：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admin  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没密码</a:t>
            </a:r>
            <a:endParaRPr lang="zh-CN" altLang="en-US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>
              <a:lnSpc>
                <a:spcPct val="150000"/>
              </a:lnSpc>
            </a:pPr>
            <a:endParaRPr lang="en-US" altLang="zh-CN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908685"/>
            <a:ext cx="6419850" cy="53816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配置数据上报英码平台</a:t>
            </a:r>
            <a:r>
              <a:rPr lang="en-US" altLang="zh-CN" strike="noStrike" noProof="1"/>
              <a:t>     </a:t>
            </a:r>
            <a:r>
              <a:rPr lang="zh-CN" altLang="en-US" strike="noStrike" noProof="1"/>
              <a:t>实现手机看数据</a:t>
            </a:r>
            <a:r>
              <a:rPr lang="en-US" altLang="zh-CN" strike="noStrike" noProof="1"/>
              <a:t>--DAS</a:t>
            </a:r>
            <a:r>
              <a:rPr lang="zh-CN" altLang="en-US" strike="noStrike" noProof="1"/>
              <a:t>配置</a:t>
            </a:r>
            <a:endParaRPr lang="zh-CN" altLang="en-US" strike="noStrike" noProof="1"/>
          </a:p>
        </p:txBody>
      </p:sp>
      <p:sp>
        <p:nvSpPr>
          <p:cNvPr id="2" name="文本框 1"/>
          <p:cNvSpPr txBox="1"/>
          <p:nvPr/>
        </p:nvSpPr>
        <p:spPr>
          <a:xfrm>
            <a:off x="5292090" y="3716655"/>
            <a:ext cx="33140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参数由台英公司分配</a:t>
            </a:r>
            <a:endParaRPr lang="zh-CN" altLang="en-US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92090" y="4084955"/>
            <a:ext cx="33140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用户名的参数当做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流量小数点倍数，要_zhk20220624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之后的固件支持本功能</a:t>
            </a:r>
            <a:endParaRPr lang="zh-CN" altLang="en-US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trike="noStrike" noProof="1"/>
              <a:t>配置图片上报英码平台</a:t>
            </a:r>
            <a:r>
              <a:rPr lang="en-US" altLang="zh-CN" strike="noStrike" noProof="1"/>
              <a:t>     </a:t>
            </a:r>
            <a:r>
              <a:rPr lang="zh-CN" altLang="en-US" strike="noStrike" noProof="1"/>
              <a:t>实现</a:t>
            </a:r>
            <a:r>
              <a:rPr lang="zh-CN" strike="noStrike" noProof="1"/>
              <a:t>图片云存储</a:t>
            </a:r>
            <a:endParaRPr lang="zh-CN" strike="noStrike" noProof="1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67360" y="1052830"/>
            <a:ext cx="4410710" cy="34023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530" y="2708910"/>
            <a:ext cx="4565015" cy="41198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795645" y="4509135"/>
            <a:ext cx="33140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参数由台英公司分配</a:t>
            </a:r>
            <a:endParaRPr lang="zh-CN" altLang="en-US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23665" y="2060575"/>
            <a:ext cx="33140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1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小时上传</a:t>
            </a:r>
            <a:r>
              <a:rPr lang="en-US" altLang="zh-CN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1</a:t>
            </a:r>
            <a:r>
              <a:rPr lang="zh-CN" altLang="en-US" sz="1200" noProof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张</a:t>
            </a:r>
            <a:endParaRPr lang="zh-CN" altLang="en-US" sz="1200" noProof="1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  <p:tag name="KSO_WM_UNIT_PLACING_PICTURE_USER_VIEWPORT" val="{&quot;height&quot;:9270,&quot;width&quot;:16950}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UNIT_PLACING_PICTURE_USER_VIEWPORT" val="{&quot;height&quot;:8565,&quot;width&quot;:10710}"/>
</p:tagLst>
</file>

<file path=ppt/tags/tag5.xml><?xml version="1.0" encoding="utf-8"?>
<p:tagLst xmlns:p="http://schemas.openxmlformats.org/presentationml/2006/main">
  <p:tag name="KSO_WM_UNIT_PLACING_PICTURE_USER_VIEWPORT" val="{&quot;height&quot;:8445,&quot;width&quot;:10950}"/>
</p:tagLst>
</file>

<file path=ppt/tags/tag6.xml><?xml version="1.0" encoding="utf-8"?>
<p:tagLst xmlns:p="http://schemas.openxmlformats.org/presentationml/2006/main">
  <p:tag name="KSO_WM_UNIT_PLACING_PICTURE_USER_VIEWPORT" val="{&quot;height&quot;:7950,&quot;width&quot;:8160}"/>
</p:tagLst>
</file>

<file path=ppt/tags/tag7.xml><?xml version="1.0" encoding="utf-8"?>
<p:tagLst xmlns:p="http://schemas.openxmlformats.org/presentationml/2006/main">
  <p:tag name="COMMONDATA" val="eyJoZGlkIjoiN2ZkMDZlYjk0NjU5ODY5MTBhM2IyYjUyN2UxYzZhZDQifQ=="/>
  <p:tag name="KSO_WPP_MARK_KEY" val="54eb3190-719a-47eb-ad8b-c521ab9889fc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1290</Words>
  <Application>WPS 演示</Application>
  <PresentationFormat/>
  <Paragraphs>151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</dc:creator>
  <cp:lastModifiedBy>乔不湿</cp:lastModifiedBy>
  <cp:revision>69</cp:revision>
  <dcterms:created xsi:type="dcterms:W3CDTF">2021-11-09T01:21:00Z</dcterms:created>
  <dcterms:modified xsi:type="dcterms:W3CDTF">2022-12-23T06:21:37Z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1144AA04503142A3B569B0BEF45A0EC0</vt:lpwstr>
  </property>
  <property fmtid="{D5CDD505-2E9C-101B-9397-08002B2CF9AE}" pid="4" name="commondata">
    <vt:lpwstr>eyJoZGlkIjoiN2ZkMDZlYjk0NjU5ODY5MTBhM2IyYjUyN2UxYzZhZDQifQ==</vt:lpwstr>
  </property>
</Properties>
</file>